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21"/>
  </p:notesMasterIdLst>
  <p:handoutMasterIdLst>
    <p:handoutMasterId r:id="rId22"/>
  </p:handoutMasterIdLst>
  <p:sldIdLst>
    <p:sldId id="263" r:id="rId2"/>
    <p:sldId id="275" r:id="rId3"/>
    <p:sldId id="274" r:id="rId4"/>
    <p:sldId id="264" r:id="rId5"/>
    <p:sldId id="276" r:id="rId6"/>
    <p:sldId id="265" r:id="rId7"/>
    <p:sldId id="277" r:id="rId8"/>
    <p:sldId id="266" r:id="rId9"/>
    <p:sldId id="278" r:id="rId10"/>
    <p:sldId id="267" r:id="rId11"/>
    <p:sldId id="279" r:id="rId12"/>
    <p:sldId id="269" r:id="rId13"/>
    <p:sldId id="280" r:id="rId14"/>
    <p:sldId id="270" r:id="rId15"/>
    <p:sldId id="281" r:id="rId16"/>
    <p:sldId id="271" r:id="rId17"/>
    <p:sldId id="282" r:id="rId18"/>
    <p:sldId id="272" r:id="rId19"/>
    <p:sldId id="273" r:id="rId20"/>
  </p:sldIdLst>
  <p:sldSz cx="9144000" cy="6858000" type="screen4x3"/>
  <p:notesSz cx="9144000" cy="6858000"/>
  <p:custDataLst>
    <p:tags r:id="rId23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14" userDrawn="1">
          <p15:clr>
            <a:srgbClr val="A4A3A4"/>
          </p15:clr>
        </p15:guide>
        <p15:guide id="2" pos="10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33"/>
    <a:srgbClr val="336666"/>
    <a:srgbClr val="46555E"/>
    <a:srgbClr val="5C7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Tema Uygulanmış Stil 2 - Vurgu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ema Uygulanmış Stil 2 - Vurgu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Açık Stil 3 - Vurgu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13" autoAdjust="0"/>
    <p:restoredTop sz="86475" autoAdjust="0"/>
  </p:normalViewPr>
  <p:slideViewPr>
    <p:cSldViewPr showGuides="1">
      <p:cViewPr>
        <p:scale>
          <a:sx n="90" d="100"/>
          <a:sy n="90" d="100"/>
        </p:scale>
        <p:origin x="-804" y="-150"/>
      </p:cViewPr>
      <p:guideLst>
        <p:guide orient="horz" pos="2614"/>
        <p:guide pos="106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3" d="100"/>
          <a:sy n="113" d="100"/>
        </p:scale>
        <p:origin x="2388" y="114"/>
      </p:cViewPr>
      <p:guideLst>
        <p:guide orient="horz" pos="2880"/>
        <p:guide orient="horz" pos="2160"/>
        <p:guide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52963-748C-4BC1-B802-37A663DD15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1423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D4FB0-E808-468D-9B37-888AE8EED9B9}" type="datetimeFigureOut">
              <a:rPr lang="tr-TR" smtClean="0"/>
              <a:pPr/>
              <a:t>27.02.2019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025B4-BE65-44DA-8CBD-19C3DE60281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375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ikan\Desktop\yenisablonlar\sunum\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4944"/>
            <a:ext cx="6264696" cy="64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1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um_a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8" y="1240396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8176" y="1291837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706" y="1773560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KONU İSMİ</a:t>
            </a:r>
            <a:endParaRPr lang="tr-TR" dirty="0"/>
          </a:p>
        </p:txBody>
      </p:sp>
      <p:sp>
        <p:nvSpPr>
          <p:cNvPr id="11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706" y="2422055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003333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  <p:sp>
        <p:nvSpPr>
          <p:cNvPr id="12" name="Metin Yer Tutucusu 4"/>
          <p:cNvSpPr>
            <a:spLocks noGrp="1"/>
          </p:cNvSpPr>
          <p:nvPr>
            <p:ph type="body" sz="quarter" idx="13" hasCustomPrompt="1"/>
          </p:nvPr>
        </p:nvSpPr>
        <p:spPr>
          <a:xfrm>
            <a:off x="1907704" y="2971692"/>
            <a:ext cx="5904656" cy="745340"/>
          </a:xfrm>
        </p:spPr>
        <p:txBody>
          <a:bodyPr lIns="0" anchor="ctr" anchorCtr="0">
            <a:noAutofit/>
          </a:bodyPr>
          <a:lstStyle>
            <a:lvl1pPr>
              <a:defRPr sz="1650" b="0" baseline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Konu ile ilgili kısa bir giriş cümlesi hocalar tarafında çekim öncesi yazılacak.</a:t>
            </a:r>
          </a:p>
        </p:txBody>
      </p:sp>
    </p:spTree>
    <p:extLst>
      <p:ext uri="{BB962C8B-B14F-4D97-AF65-F5344CB8AC3E}">
        <p14:creationId xmlns:p14="http://schemas.microsoft.com/office/powerpoint/2010/main" val="1448453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nu_bilgileri_gi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1" hasCustomPrompt="1"/>
          </p:nvPr>
        </p:nvSpPr>
        <p:spPr>
          <a:xfrm>
            <a:off x="1692277" y="672506"/>
            <a:ext cx="7200205" cy="452239"/>
          </a:xfrm>
          <a:blipFill dpi="0" rotWithShape="1">
            <a:blip r:embed="rId3"/>
            <a:srcRect/>
            <a:stretch>
              <a:fillRect t="45000" r="95000" b="35000"/>
            </a:stretch>
          </a:blipFill>
        </p:spPr>
        <p:txBody>
          <a:bodyPr lIns="396000">
            <a:noAutofit/>
          </a:bodyPr>
          <a:lstStyle>
            <a:lvl1pPr>
              <a:defRPr sz="1875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11" name="Metin Yer Tutucusu 10"/>
          <p:cNvSpPr>
            <a:spLocks noGrp="1"/>
          </p:cNvSpPr>
          <p:nvPr>
            <p:ph type="body" sz="quarter" idx="12" hasCustomPrompt="1"/>
          </p:nvPr>
        </p:nvSpPr>
        <p:spPr>
          <a:xfrm>
            <a:off x="1692277" y="1138467"/>
            <a:ext cx="7200205" cy="418331"/>
          </a:xfrm>
          <a:blipFill dpi="0" rotWithShape="1">
            <a:blip r:embed="rId4"/>
            <a:srcRect/>
            <a:stretch>
              <a:fillRect t="45000" r="90000" b="35000"/>
            </a:stretch>
          </a:blipFill>
        </p:spPr>
        <p:txBody>
          <a:bodyPr lIns="756000">
            <a:normAutofit/>
          </a:bodyPr>
          <a:lstStyle>
            <a:lvl1pPr>
              <a:defRPr sz="1800" b="1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  <p:sp>
        <p:nvSpPr>
          <p:cNvPr id="13" name="Metin Yer Tutucusu 12"/>
          <p:cNvSpPr>
            <a:spLocks noGrp="1"/>
          </p:cNvSpPr>
          <p:nvPr>
            <p:ph type="body" sz="quarter" idx="13" hasCustomPrompt="1"/>
          </p:nvPr>
        </p:nvSpPr>
        <p:spPr>
          <a:xfrm>
            <a:off x="1692275" y="1772692"/>
            <a:ext cx="7200900" cy="4392612"/>
          </a:xfrm>
        </p:spPr>
        <p:txBody>
          <a:bodyPr lIns="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75" baseline="0">
                <a:solidFill>
                  <a:srgbClr val="003333"/>
                </a:solidFill>
              </a:defRPr>
            </a:lvl1pPr>
            <a:lvl2pPr>
              <a:defRPr>
                <a:solidFill>
                  <a:srgbClr val="003333"/>
                </a:solidFill>
              </a:defRPr>
            </a:lvl2pPr>
            <a:lvl3pPr>
              <a:defRPr>
                <a:solidFill>
                  <a:srgbClr val="003333"/>
                </a:solidFill>
              </a:defRPr>
            </a:lvl3pPr>
            <a:lvl4pPr>
              <a:defRPr>
                <a:solidFill>
                  <a:srgbClr val="003333"/>
                </a:solidFill>
              </a:defRPr>
            </a:lvl4pPr>
            <a:lvl5pPr>
              <a:defRPr>
                <a:solidFill>
                  <a:srgbClr val="003333"/>
                </a:solidFill>
              </a:defRPr>
            </a:lvl5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tr-TR" dirty="0" smtClean="0"/>
              <a:t>Asıl metin stillerini düzenlemek için tıklatın Asıl metin stillerini düzenlemek için tıklatın Asıl metin stillerini düzenlemek için tıklatın Asıl metin stillerini düzenlemek için tıklatın</a:t>
            </a:r>
          </a:p>
          <a:p>
            <a:pPr lvl="0"/>
            <a:endParaRPr lang="tr-TR" dirty="0" smtClean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tr-TR" dirty="0" smtClean="0"/>
          </a:p>
          <a:p>
            <a:pPr lvl="0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35807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rikan\Desktop\yenisablonlar\sunum\baslık_un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807" y="1528424"/>
            <a:ext cx="215429" cy="43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1907705" y="1579864"/>
            <a:ext cx="1800225" cy="346249"/>
          </a:xfrm>
        </p:spPr>
        <p:txBody>
          <a:bodyPr lIns="0" anchor="ctr" anchorCtr="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Adobe Fan Heiti Std B" pitchFamily="34" charset="-128"/>
              </a:defRPr>
            </a:lvl1pPr>
          </a:lstStyle>
          <a:p>
            <a:pPr lvl="0"/>
            <a:r>
              <a:rPr lang="tr-TR" dirty="0" smtClean="0"/>
              <a:t>Ünite 9</a:t>
            </a:r>
            <a:endParaRPr lang="tr-TR" dirty="0"/>
          </a:p>
        </p:txBody>
      </p:sp>
      <p:sp>
        <p:nvSpPr>
          <p:cNvPr id="4" name="Metin Yer Tutucusu 8"/>
          <p:cNvSpPr>
            <a:spLocks noGrp="1"/>
          </p:cNvSpPr>
          <p:nvPr>
            <p:ph type="body" sz="quarter" idx="11" hasCustomPrompt="1"/>
          </p:nvPr>
        </p:nvSpPr>
        <p:spPr>
          <a:xfrm>
            <a:off x="1907235" y="2061592"/>
            <a:ext cx="3384376" cy="438582"/>
          </a:xfrm>
          <a:blipFill dpi="0" rotWithShape="1">
            <a:blip r:embed="rId3"/>
            <a:srcRect/>
            <a:stretch>
              <a:fillRect t="80000" b="5000"/>
            </a:stretch>
          </a:blipFill>
        </p:spPr>
        <p:txBody>
          <a:bodyPr wrap="square" lIns="0">
            <a:spAutoFit/>
          </a:bodyPr>
          <a:lstStyle>
            <a:lvl1pPr>
              <a:defRPr sz="2250" b="1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5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907235" y="2710087"/>
            <a:ext cx="3384376" cy="346249"/>
          </a:xfrm>
          <a:blipFill dpi="0" rotWithShape="1">
            <a:blip r:embed="rId4"/>
            <a:srcRect/>
            <a:stretch>
              <a:fillRect t="40000" r="90000" b="40000"/>
            </a:stretch>
          </a:blipFill>
        </p:spPr>
        <p:txBody>
          <a:bodyPr wrap="square" lIns="360000">
            <a:spAutoFit/>
          </a:bodyPr>
          <a:lstStyle>
            <a:lvl1pPr>
              <a:defRPr sz="1650" b="0">
                <a:solidFill>
                  <a:srgbClr val="336666"/>
                </a:solidFill>
                <a:latin typeface="+mj-lt"/>
                <a:ea typeface="Kozuka Gothic Pr6N B" pitchFamily="34" charset="-128"/>
              </a:defRPr>
            </a:lvl1pPr>
          </a:lstStyle>
          <a:p>
            <a:pPr lvl="0"/>
            <a:r>
              <a:rPr lang="tr-TR" dirty="0" smtClean="0"/>
              <a:t>Yrd. Doç. Dr. …………….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2823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2"/>
          <p:cNvSpPr>
            <a:spLocks noGrp="1"/>
          </p:cNvSpPr>
          <p:nvPr>
            <p:ph type="body" sz="quarter" idx="10" hasCustomPrompt="1"/>
          </p:nvPr>
        </p:nvSpPr>
        <p:spPr>
          <a:xfrm>
            <a:off x="1691831" y="116632"/>
            <a:ext cx="7200651" cy="504478"/>
          </a:xfrm>
          <a:blipFill dpi="0" rotWithShape="1">
            <a:blip r:embed="rId2"/>
            <a:srcRect/>
            <a:stretch>
              <a:fillRect t="80000"/>
            </a:stretch>
          </a:blipFill>
        </p:spPr>
        <p:txBody>
          <a:bodyPr lIns="0"/>
          <a:lstStyle>
            <a:lvl1pPr>
              <a:defRPr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KONU BÜYÜK BAŞLIK</a:t>
            </a:r>
            <a:endParaRPr lang="tr-TR" dirty="0"/>
          </a:p>
        </p:txBody>
      </p:sp>
      <p:sp>
        <p:nvSpPr>
          <p:cNvPr id="7" name="Metin Yer Tutucusu 2"/>
          <p:cNvSpPr>
            <a:spLocks noGrp="1"/>
          </p:cNvSpPr>
          <p:nvPr>
            <p:ph type="body" sz="quarter" idx="11" hasCustomPrompt="1"/>
          </p:nvPr>
        </p:nvSpPr>
        <p:spPr>
          <a:xfrm>
            <a:off x="1691681" y="620688"/>
            <a:ext cx="7200651" cy="432048"/>
          </a:xfrm>
          <a:blipFill dpi="0" rotWithShape="1">
            <a:blip r:embed="rId3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Başlık</a:t>
            </a:r>
            <a:endParaRPr lang="tr-TR" dirty="0"/>
          </a:p>
        </p:txBody>
      </p:sp>
      <p:sp>
        <p:nvSpPr>
          <p:cNvPr id="9" name="Metin Yer Tutucusu 2"/>
          <p:cNvSpPr>
            <a:spLocks noGrp="1"/>
          </p:cNvSpPr>
          <p:nvPr>
            <p:ph type="body" sz="quarter" idx="12" hasCustomPrompt="1"/>
          </p:nvPr>
        </p:nvSpPr>
        <p:spPr>
          <a:xfrm>
            <a:off x="1691681" y="1052736"/>
            <a:ext cx="7200651" cy="431626"/>
          </a:xfrm>
          <a:blipFill dpi="0" rotWithShape="1">
            <a:blip r:embed="rId4"/>
            <a:srcRect/>
            <a:stretch>
              <a:fillRect t="90000"/>
            </a:stretch>
          </a:blipFill>
        </p:spPr>
        <p:txBody>
          <a:bodyPr lIns="0">
            <a:normAutofit/>
          </a:bodyPr>
          <a:lstStyle>
            <a:lvl1pPr>
              <a:defRPr sz="1875" b="1" baseline="0">
                <a:solidFill>
                  <a:srgbClr val="003333"/>
                </a:solidFill>
              </a:defRPr>
            </a:lvl1pPr>
          </a:lstStyle>
          <a:p>
            <a:pPr lvl="0"/>
            <a:r>
              <a:rPr lang="tr-TR" dirty="0" smtClean="0"/>
              <a:t>Alt Küçük Başlık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179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a_bilgileri_slay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77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lvl="0" algn="l" defTabSz="685783" rtl="0" eaLnBrk="1" latinLnBrk="0" hangingPunct="1">
              <a:spcBef>
                <a:spcPct val="0"/>
              </a:spcBef>
              <a:buNone/>
            </a:pPr>
            <a:r>
              <a:rPr lang="tr-TR" dirty="0" smtClean="0"/>
              <a:t>UZEM-ANA BAŞLIK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Metin alanımız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27.02.2019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6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timing>
    <p:tnLst>
      <p:par>
        <p:cTn id="1" dur="indefinite" restart="never" nodeType="tmRoot"/>
      </p:par>
    </p:tnLst>
  </p:timing>
  <p:txStyles>
    <p:titleStyle>
      <a:lvl1pPr algn="ctr" defTabSz="685783" rtl="0" eaLnBrk="1" latinLnBrk="0" hangingPunct="1">
        <a:spcBef>
          <a:spcPct val="0"/>
        </a:spcBef>
        <a:buNone/>
        <a:defRPr lang="tr-TR" sz="1650" b="0" kern="1200" dirty="0">
          <a:solidFill>
            <a:srgbClr val="5C7381"/>
          </a:solidFill>
          <a:latin typeface="Myriad Pro" pitchFamily="34" charset="0"/>
          <a:ea typeface="+mn-ea"/>
          <a:cs typeface="+mn-cs"/>
        </a:defRPr>
      </a:lvl1pPr>
    </p:titleStyle>
    <p:bodyStyle>
      <a:lvl1pPr marL="0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0" algn="l" defTabSz="685783" rtl="0" eaLnBrk="1" latinLnBrk="0" hangingPunct="1">
        <a:spcBef>
          <a:spcPct val="20000"/>
        </a:spcBef>
        <a:buFont typeface="Arial" pitchFamily="34" charset="0"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47" y="621110"/>
            <a:ext cx="2017713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167" y="768748"/>
            <a:ext cx="1938337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2478088"/>
            <a:ext cx="6565900" cy="190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4456113"/>
            <a:ext cx="3225800" cy="196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137" y="4572000"/>
            <a:ext cx="3163887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705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Hijyen</a:t>
            </a:r>
          </a:p>
          <a:p>
            <a:r>
              <a:rPr lang="tr-TR" sz="2400" u="sng" dirty="0"/>
              <a:t>Hijyen, </a:t>
            </a:r>
            <a:r>
              <a:rPr lang="tr-TR" sz="2400" dirty="0"/>
              <a:t>insan sağlığını korumak, geliştirmek, </a:t>
            </a:r>
            <a:r>
              <a:rPr lang="tr-TR" sz="2400" dirty="0" smtClean="0"/>
              <a:t>devamlılığını sağlamak </a:t>
            </a:r>
            <a:r>
              <a:rPr lang="tr-TR" sz="2400" dirty="0" err="1"/>
              <a:t>icin</a:t>
            </a:r>
            <a:r>
              <a:rPr lang="tr-TR" sz="2400" dirty="0"/>
              <a:t> gereken </a:t>
            </a:r>
            <a:r>
              <a:rPr lang="tr-TR" sz="2400" dirty="0" err="1"/>
              <a:t>onlemler</a:t>
            </a:r>
            <a:r>
              <a:rPr lang="tr-TR" sz="2400" dirty="0"/>
              <a:t> ile sağlık konularını </a:t>
            </a:r>
            <a:r>
              <a:rPr lang="tr-TR" sz="2400" dirty="0" smtClean="0"/>
              <a:t>kapsayan bir </a:t>
            </a:r>
            <a:r>
              <a:rPr lang="tr-TR" sz="2400" dirty="0"/>
              <a:t>bilim dalıdır.</a:t>
            </a:r>
          </a:p>
          <a:p>
            <a:endParaRPr lang="tr-TR" sz="2400" dirty="0" smtClean="0"/>
          </a:p>
          <a:p>
            <a:r>
              <a:rPr lang="tr-TR" sz="2400" dirty="0" smtClean="0"/>
              <a:t>Temizlik </a:t>
            </a:r>
            <a:r>
              <a:rPr lang="tr-TR" sz="2400" dirty="0"/>
              <a:t>ve Hijyen aynı anlamda değildir.</a:t>
            </a:r>
          </a:p>
          <a:p>
            <a:endParaRPr lang="tr-TR" sz="2400" dirty="0" smtClean="0"/>
          </a:p>
          <a:p>
            <a:r>
              <a:rPr lang="tr-TR" sz="2400" u="sng" dirty="0" smtClean="0"/>
              <a:t>Temizlik</a:t>
            </a:r>
            <a:r>
              <a:rPr lang="tr-TR" sz="2400" u="sng" dirty="0"/>
              <a:t>, </a:t>
            </a:r>
            <a:r>
              <a:rPr lang="tr-TR" sz="2400" dirty="0"/>
              <a:t>herhangi bir cismin </a:t>
            </a:r>
            <a:r>
              <a:rPr lang="tr-TR" sz="2400" dirty="0" err="1"/>
              <a:t>uzerinde</a:t>
            </a:r>
            <a:r>
              <a:rPr lang="tr-TR" sz="2400" dirty="0"/>
              <a:t> yer alan, </a:t>
            </a:r>
            <a:r>
              <a:rPr lang="tr-TR" sz="2400" dirty="0" err="1"/>
              <a:t>gozle</a:t>
            </a:r>
            <a:r>
              <a:rPr lang="tr-TR" sz="2400" dirty="0"/>
              <a:t> </a:t>
            </a:r>
            <a:r>
              <a:rPr lang="tr-TR" sz="2400" dirty="0" err="1"/>
              <a:t>gorulebilen</a:t>
            </a:r>
            <a:endParaRPr lang="tr-TR" sz="2400" dirty="0"/>
          </a:p>
          <a:p>
            <a:r>
              <a:rPr lang="tr-TR" sz="2400" dirty="0"/>
              <a:t>kirlerden arındırmaktır</a:t>
            </a:r>
            <a:r>
              <a:rPr lang="tr-TR" sz="2400" dirty="0" smtClean="0"/>
              <a:t>..</a:t>
            </a:r>
          </a:p>
          <a:p>
            <a:endParaRPr lang="tr-TR" sz="2400" dirty="0" smtClean="0"/>
          </a:p>
          <a:p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206323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  <a:p>
            <a:endParaRPr lang="tr-TR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33" y="621110"/>
            <a:ext cx="4322763" cy="612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229" y="621110"/>
            <a:ext cx="4219575" cy="596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542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İş Hijyeni</a:t>
            </a:r>
          </a:p>
          <a:p>
            <a:r>
              <a:rPr lang="tr-TR" sz="2400" dirty="0"/>
              <a:t>İşyerinde oluşan, hastalığa neden olan, sağlık ve iyilik halini</a:t>
            </a:r>
          </a:p>
          <a:p>
            <a:r>
              <a:rPr lang="tr-TR" sz="2400" dirty="0"/>
              <a:t>bozan, </a:t>
            </a:r>
            <a:r>
              <a:rPr lang="tr-TR" sz="2400" dirty="0" err="1"/>
              <a:t>işciler</a:t>
            </a:r>
            <a:r>
              <a:rPr lang="tr-TR" sz="2400" dirty="0"/>
              <a:t> ve toplumdaki bireyler arasında </a:t>
            </a:r>
            <a:r>
              <a:rPr lang="tr-TR" sz="2400" dirty="0" err="1"/>
              <a:t>onemli</a:t>
            </a:r>
            <a:r>
              <a:rPr lang="tr-TR" sz="2400" dirty="0"/>
              <a:t> </a:t>
            </a:r>
            <a:r>
              <a:rPr lang="tr-TR" sz="2400" dirty="0" err="1"/>
              <a:t>olcude</a:t>
            </a:r>
            <a:endParaRPr lang="tr-TR" sz="2400" dirty="0"/>
          </a:p>
          <a:p>
            <a:r>
              <a:rPr lang="tr-TR" sz="2400" dirty="0"/>
              <a:t>huzursuzluk ve verimsizlik yaratan </a:t>
            </a:r>
            <a:r>
              <a:rPr lang="tr-TR" sz="2400" dirty="0" err="1"/>
              <a:t>cevresel</a:t>
            </a:r>
            <a:r>
              <a:rPr lang="tr-TR" sz="2400" dirty="0"/>
              <a:t> </a:t>
            </a:r>
            <a:r>
              <a:rPr lang="tr-TR" sz="2400" dirty="0" err="1"/>
              <a:t>faktorleri</a:t>
            </a:r>
            <a:r>
              <a:rPr lang="tr-TR" sz="2400" dirty="0"/>
              <a:t> (ortam</a:t>
            </a:r>
          </a:p>
          <a:p>
            <a:r>
              <a:rPr lang="tr-TR" sz="2400" dirty="0"/>
              <a:t>koşullarını) ve stresleri </a:t>
            </a:r>
            <a:r>
              <a:rPr lang="tr-TR" sz="2400" dirty="0" err="1"/>
              <a:t>gozlemleyen</a:t>
            </a:r>
            <a:r>
              <a:rPr lang="tr-TR" sz="2400" dirty="0"/>
              <a:t> (tanıyan) değerlendiren</a:t>
            </a:r>
          </a:p>
          <a:p>
            <a:r>
              <a:rPr lang="tr-TR" sz="2400" dirty="0"/>
              <a:t>ve kontrol altına alan bir teknik ve sanattır</a:t>
            </a:r>
            <a:r>
              <a:rPr lang="tr-TR" sz="2400" dirty="0" smtClean="0"/>
              <a:t>.</a:t>
            </a:r>
          </a:p>
          <a:p>
            <a:endParaRPr lang="tr-TR" sz="2400" dirty="0"/>
          </a:p>
          <a:p>
            <a:r>
              <a:rPr lang="tr-TR" sz="2400" dirty="0"/>
              <a:t>Kişisel hijyen bir kimsenin kendi sağlığını korumak amacıyla</a:t>
            </a:r>
          </a:p>
          <a:p>
            <a:r>
              <a:rPr lang="tr-TR" sz="2400" dirty="0"/>
              <a:t>kendisi </a:t>
            </a:r>
            <a:r>
              <a:rPr lang="tr-TR" sz="2400" dirty="0" err="1"/>
              <a:t>icin</a:t>
            </a:r>
            <a:r>
              <a:rPr lang="tr-TR" sz="2400" dirty="0"/>
              <a:t> yapacağı bireysel uygulamalardır: temiz </a:t>
            </a:r>
            <a:r>
              <a:rPr lang="tr-TR" sz="2400" dirty="0" err="1"/>
              <a:t>icme</a:t>
            </a:r>
            <a:endParaRPr lang="tr-TR" sz="2400" dirty="0"/>
          </a:p>
          <a:p>
            <a:r>
              <a:rPr lang="tr-TR" sz="2400" dirty="0"/>
              <a:t>suyu kullanma, el </a:t>
            </a:r>
            <a:r>
              <a:rPr lang="tr-TR" sz="2400" dirty="0" err="1"/>
              <a:t>vucut</a:t>
            </a:r>
            <a:r>
              <a:rPr lang="tr-TR" sz="2400" dirty="0"/>
              <a:t> temizliği, diş sağlığına dikkat etme</a:t>
            </a:r>
            <a:r>
              <a:rPr lang="tr-TR" sz="2400" dirty="0" smtClean="0"/>
              <a:t>…</a:t>
            </a:r>
          </a:p>
          <a:p>
            <a:endParaRPr lang="tr-TR" sz="2400" dirty="0"/>
          </a:p>
          <a:p>
            <a:r>
              <a:rPr lang="tr-TR" sz="2400" u="sng" dirty="0"/>
              <a:t>İş hijyeni kavramı</a:t>
            </a:r>
            <a:r>
              <a:rPr lang="tr-TR" sz="2400" dirty="0"/>
              <a:t>, </a:t>
            </a:r>
            <a:r>
              <a:rPr lang="tr-TR" sz="2400" b="1" dirty="0"/>
              <a:t>bir iş yerindeki risk </a:t>
            </a:r>
            <a:r>
              <a:rPr lang="tr-TR" sz="2400" b="1" dirty="0" err="1"/>
              <a:t>faktorlerinin</a:t>
            </a:r>
            <a:r>
              <a:rPr lang="tr-TR" sz="2400" b="1" dirty="0"/>
              <a:t> ve bunlara</a:t>
            </a:r>
          </a:p>
          <a:p>
            <a:r>
              <a:rPr lang="tr-TR" sz="2400" b="1" dirty="0" err="1"/>
              <a:t>yonelik</a:t>
            </a:r>
            <a:r>
              <a:rPr lang="tr-TR" sz="2400" b="1" dirty="0"/>
              <a:t> </a:t>
            </a:r>
            <a:r>
              <a:rPr lang="tr-TR" sz="2400" b="1" dirty="0" err="1"/>
              <a:t>onlemlerin</a:t>
            </a:r>
            <a:r>
              <a:rPr lang="tr-TR" sz="2400" b="1" dirty="0"/>
              <a:t> genel anlamda incelenmesini ve </a:t>
            </a:r>
            <a:r>
              <a:rPr lang="tr-TR" sz="2400" b="1" dirty="0" err="1"/>
              <a:t>cozum</a:t>
            </a:r>
            <a:endParaRPr lang="tr-TR" sz="2400" b="1" dirty="0"/>
          </a:p>
          <a:p>
            <a:r>
              <a:rPr lang="tr-TR" sz="2400" b="1" dirty="0" err="1"/>
              <a:t>icin</a:t>
            </a:r>
            <a:r>
              <a:rPr lang="tr-TR" sz="2400" b="1" dirty="0"/>
              <a:t> yapılacakları </a:t>
            </a:r>
            <a:r>
              <a:rPr lang="tr-TR" sz="2400" dirty="0"/>
              <a:t>kapsamaktadır.</a:t>
            </a:r>
            <a:endParaRPr lang="tr-TR" sz="2400" dirty="0" smtClean="0"/>
          </a:p>
          <a:p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207568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0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1110"/>
            <a:ext cx="8820472" cy="5184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48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u="sng" dirty="0"/>
              <a:t>İş Hijyeni Programı </a:t>
            </a:r>
            <a:r>
              <a:rPr lang="tr-TR" sz="2400" b="1" u="sng" dirty="0" smtClean="0"/>
              <a:t>Adımları: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Sağlık tehlikelerinin belirlenmesi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Sağlık tehlikelerinin değerlendirilmesi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Sağlık tehlikelerinin kontrolü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Kayıt tutulması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Çalışanların eğitimi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Periyodik gözden geçirme.</a:t>
            </a:r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180797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0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1627188"/>
            <a:ext cx="3719513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082801"/>
            <a:ext cx="71913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763" y="2090739"/>
            <a:ext cx="762000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231" y="4365104"/>
            <a:ext cx="70643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25" y="4365104"/>
            <a:ext cx="67627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1977915" y="5682213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latin typeface="Times New Roman" pitchFamily="18" charset="0"/>
                <a:cs typeface="Arial" pitchFamily="34" charset="0"/>
              </a:rPr>
              <a:t>Üniversiteler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5956801" y="5150401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latin typeface="Times New Roman" pitchFamily="18" charset="0"/>
                <a:cs typeface="Arial" pitchFamily="34" charset="0"/>
              </a:rPr>
              <a:t>Diğer</a:t>
            </a:r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6430963" y="3050660"/>
            <a:ext cx="911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latin typeface="Times New Roman" pitchFamily="18" charset="0"/>
                <a:cs typeface="Arial" pitchFamily="34" charset="0"/>
              </a:rPr>
              <a:t>İşveren</a:t>
            </a: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2123728" y="3078360"/>
            <a:ext cx="53091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tr-TR" b="1" dirty="0">
                <a:latin typeface="Times New Roman" pitchFamily="18" charset="0"/>
                <a:cs typeface="Arial" pitchFamily="34" charset="0"/>
              </a:rPr>
              <a:t>İşçi</a:t>
            </a:r>
          </a:p>
        </p:txBody>
      </p:sp>
    </p:spTree>
    <p:extLst>
      <p:ext uri="{BB962C8B-B14F-4D97-AF65-F5344CB8AC3E}">
        <p14:creationId xmlns:p14="http://schemas.microsoft.com/office/powerpoint/2010/main" val="216975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Sağlığı Tehdit Eden Tehlikelerin </a:t>
            </a:r>
            <a:r>
              <a:rPr lang="tr-TR" sz="2400" b="1" dirty="0" smtClean="0"/>
              <a:t>Sınıflandırılması</a:t>
            </a:r>
          </a:p>
          <a:p>
            <a:endParaRPr lang="tr-TR" sz="2400" b="1" dirty="0"/>
          </a:p>
          <a:p>
            <a:r>
              <a:rPr lang="tr-TR" sz="2400" b="1" dirty="0"/>
              <a:t>A) Kimyasal Tehlikeler</a:t>
            </a:r>
          </a:p>
          <a:p>
            <a:r>
              <a:rPr lang="tr-TR" sz="2400" dirty="0"/>
              <a:t>Bunlar, zehirli veya tahriş edici gaz, buhar, sıvı, katı, </a:t>
            </a:r>
            <a:r>
              <a:rPr lang="tr-TR" sz="2400" dirty="0" smtClean="0"/>
              <a:t>toz </a:t>
            </a:r>
            <a:r>
              <a:rPr lang="sv-SE" sz="2400" dirty="0" smtClean="0"/>
              <a:t>maddeler </a:t>
            </a:r>
            <a:r>
              <a:rPr lang="sv-SE" sz="2400" dirty="0"/>
              <a:t>olup doğrudan doğruya vucuda girerler.</a:t>
            </a:r>
          </a:p>
          <a:p>
            <a:r>
              <a:rPr lang="tr-TR" sz="2400" b="1" dirty="0"/>
              <a:t>B) Biyolojik Tehlikeler</a:t>
            </a:r>
          </a:p>
          <a:p>
            <a:r>
              <a:rPr lang="tr-TR" sz="2400" dirty="0"/>
              <a:t>Bakteriler, </a:t>
            </a:r>
            <a:r>
              <a:rPr lang="tr-TR" sz="2400" dirty="0" err="1"/>
              <a:t>virusler</a:t>
            </a:r>
            <a:r>
              <a:rPr lang="tr-TR" sz="2400" dirty="0"/>
              <a:t>, mantarlar, </a:t>
            </a:r>
            <a:r>
              <a:rPr lang="tr-TR" sz="2400" dirty="0" err="1"/>
              <a:t>kufler</a:t>
            </a:r>
            <a:r>
              <a:rPr lang="tr-TR" sz="2400" dirty="0"/>
              <a:t> gibi</a:t>
            </a:r>
            <a:r>
              <a:rPr lang="tr-TR" sz="2400" dirty="0" smtClean="0"/>
              <a:t>…</a:t>
            </a:r>
          </a:p>
          <a:p>
            <a:r>
              <a:rPr lang="tr-TR" sz="2400" b="1" dirty="0"/>
              <a:t>C) Fiziksel Tehlikelerin (Çevresel Koşulların) Meydana</a:t>
            </a:r>
          </a:p>
          <a:p>
            <a:r>
              <a:rPr lang="tr-TR" sz="2400" b="1" dirty="0"/>
              <a:t>Getirdiği Tehlikeler</a:t>
            </a:r>
          </a:p>
          <a:p>
            <a:r>
              <a:rPr lang="tr-TR" sz="2400" b="1" u="sng" dirty="0"/>
              <a:t>1-</a:t>
            </a:r>
            <a:r>
              <a:rPr lang="tr-TR" sz="2400" u="sng" dirty="0"/>
              <a:t>Titreşim-Sarsıntı-Vibrasyon</a:t>
            </a:r>
          </a:p>
          <a:p>
            <a:r>
              <a:rPr lang="tr-TR" sz="2400" dirty="0" err="1"/>
              <a:t>Pnomatik</a:t>
            </a:r>
            <a:r>
              <a:rPr lang="tr-TR" sz="2400" dirty="0"/>
              <a:t> (</a:t>
            </a:r>
            <a:r>
              <a:rPr lang="tr-TR" sz="2400" dirty="0" err="1"/>
              <a:t>yuksek</a:t>
            </a:r>
            <a:r>
              <a:rPr lang="tr-TR" sz="2400" dirty="0"/>
              <a:t> hava </a:t>
            </a:r>
            <a:r>
              <a:rPr lang="tr-TR" sz="2400" dirty="0" err="1"/>
              <a:t>basınclı</a:t>
            </a:r>
            <a:r>
              <a:rPr lang="tr-TR" sz="2400" dirty="0"/>
              <a:t>) el aletleri, </a:t>
            </a:r>
            <a:r>
              <a:rPr lang="tr-TR" sz="2400" dirty="0" err="1"/>
              <a:t>cekicleri</a:t>
            </a:r>
            <a:r>
              <a:rPr lang="tr-TR" sz="2400" dirty="0"/>
              <a:t>, </a:t>
            </a:r>
            <a:r>
              <a:rPr lang="tr-TR" sz="2400" dirty="0" err="1" smtClean="0"/>
              <a:t>yuksek</a:t>
            </a:r>
            <a:r>
              <a:rPr lang="tr-TR" sz="2400" dirty="0"/>
              <a:t> </a:t>
            </a:r>
            <a:r>
              <a:rPr lang="tr-TR" sz="2400" dirty="0" smtClean="0"/>
              <a:t>hızlı </a:t>
            </a:r>
            <a:r>
              <a:rPr lang="tr-TR" sz="2400" dirty="0"/>
              <a:t>taş tezgahları, dikiş makinaları, </a:t>
            </a:r>
            <a:r>
              <a:rPr lang="tr-TR" sz="2400" dirty="0" err="1"/>
              <a:t>forklift</a:t>
            </a:r>
            <a:r>
              <a:rPr lang="tr-TR" sz="2400" dirty="0"/>
              <a:t> vb. </a:t>
            </a:r>
            <a:r>
              <a:rPr lang="tr-TR" sz="2400" dirty="0" smtClean="0"/>
              <a:t>kullanmak gibi </a:t>
            </a:r>
            <a:r>
              <a:rPr lang="tr-TR" sz="2400" dirty="0" err="1"/>
              <a:t>calışanı</a:t>
            </a:r>
            <a:r>
              <a:rPr lang="tr-TR" sz="2400" dirty="0"/>
              <a:t> yorar ve sinirli yapar. Parmak hassasiyetinin </a:t>
            </a:r>
            <a:r>
              <a:rPr lang="tr-TR" sz="2400" dirty="0" smtClean="0"/>
              <a:t>kaybolmasına ve </a:t>
            </a:r>
            <a:r>
              <a:rPr lang="tr-TR" sz="2400" dirty="0"/>
              <a:t>iltihaplanmasına neden olabilir.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24310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621110"/>
            <a:ext cx="4219575" cy="597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144" y="621110"/>
            <a:ext cx="4224337" cy="597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112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2-</a:t>
            </a:r>
            <a:r>
              <a:rPr lang="tr-TR" sz="2400" dirty="0"/>
              <a:t> </a:t>
            </a:r>
            <a:r>
              <a:rPr lang="tr-TR" sz="2400" u="sng" dirty="0" smtClean="0"/>
              <a:t>Gürültü</a:t>
            </a:r>
          </a:p>
          <a:p>
            <a:endParaRPr lang="tr-TR" sz="2400" u="sng" dirty="0"/>
          </a:p>
          <a:p>
            <a:r>
              <a:rPr lang="tr-TR" sz="2400" dirty="0"/>
              <a:t>Tekstil sanayi, </a:t>
            </a:r>
            <a:r>
              <a:rPr lang="tr-TR" sz="2400" dirty="0" err="1"/>
              <a:t>dokumhaneler</a:t>
            </a:r>
            <a:r>
              <a:rPr lang="tr-TR" sz="2400" dirty="0"/>
              <a:t>, metal işleri sanayi gibi </a:t>
            </a:r>
            <a:r>
              <a:rPr lang="tr-TR" sz="2400" dirty="0" err="1"/>
              <a:t>bircok</a:t>
            </a:r>
            <a:endParaRPr lang="tr-TR" sz="2400" dirty="0"/>
          </a:p>
          <a:p>
            <a:r>
              <a:rPr lang="tr-TR" sz="2400" dirty="0"/>
              <a:t>işyeri ve mesleklerde, </a:t>
            </a:r>
            <a:r>
              <a:rPr lang="tr-TR" sz="2400" dirty="0" err="1"/>
              <a:t>yuksek</a:t>
            </a:r>
            <a:r>
              <a:rPr lang="tr-TR" sz="2400" dirty="0"/>
              <a:t> </a:t>
            </a:r>
            <a:r>
              <a:rPr lang="tr-TR" sz="2400" dirty="0" err="1"/>
              <a:t>duzeyde</a:t>
            </a:r>
            <a:r>
              <a:rPr lang="tr-TR" sz="2400" dirty="0"/>
              <a:t> </a:t>
            </a:r>
            <a:r>
              <a:rPr lang="tr-TR" sz="2400" dirty="0" err="1"/>
              <a:t>gurultuye</a:t>
            </a:r>
            <a:r>
              <a:rPr lang="tr-TR" sz="2400" dirty="0"/>
              <a:t> devamlı </a:t>
            </a:r>
            <a:r>
              <a:rPr lang="tr-TR" sz="2400" dirty="0" err="1"/>
              <a:t>maruziyet</a:t>
            </a:r>
            <a:r>
              <a:rPr lang="tr-TR" sz="2400" dirty="0"/>
              <a:t>,</a:t>
            </a:r>
          </a:p>
          <a:p>
            <a:r>
              <a:rPr lang="tr-TR" sz="2400" dirty="0"/>
              <a:t>şahısların kazalara ve işitme kayıplarına </a:t>
            </a:r>
            <a:r>
              <a:rPr lang="tr-TR" sz="2400" dirty="0" smtClean="0"/>
              <a:t>uğramalarına neden olmaktadır.</a:t>
            </a:r>
          </a:p>
          <a:p>
            <a:endParaRPr lang="tr-TR" sz="2400" dirty="0"/>
          </a:p>
          <a:p>
            <a:r>
              <a:rPr lang="tr-TR" sz="2400" b="1" dirty="0"/>
              <a:t>3-</a:t>
            </a:r>
            <a:r>
              <a:rPr lang="tr-TR" sz="2400" dirty="0"/>
              <a:t> </a:t>
            </a:r>
            <a:r>
              <a:rPr lang="tr-TR" sz="2400" u="sng" dirty="0" smtClean="0"/>
              <a:t>Aydınlatma</a:t>
            </a:r>
          </a:p>
          <a:p>
            <a:endParaRPr lang="tr-TR" sz="2400" dirty="0"/>
          </a:p>
          <a:p>
            <a:r>
              <a:rPr lang="tr-TR" sz="2400" dirty="0"/>
              <a:t>Yetersiz aydınlatma, </a:t>
            </a:r>
            <a:r>
              <a:rPr lang="tr-TR" sz="2400" dirty="0" err="1"/>
              <a:t>goz</a:t>
            </a:r>
            <a:r>
              <a:rPr lang="tr-TR" sz="2400" dirty="0"/>
              <a:t> kamaştıran titrek ve parlak </a:t>
            </a:r>
            <a:r>
              <a:rPr lang="tr-TR" sz="2400" dirty="0" smtClean="0"/>
              <a:t>ışıklar </a:t>
            </a:r>
            <a:r>
              <a:rPr lang="tr-TR" sz="2400" dirty="0" err="1" smtClean="0"/>
              <a:t>goz</a:t>
            </a:r>
            <a:r>
              <a:rPr lang="tr-TR" sz="2400" dirty="0" smtClean="0"/>
              <a:t> </a:t>
            </a:r>
            <a:r>
              <a:rPr lang="tr-TR" sz="2400" dirty="0"/>
              <a:t>yorgunluğuna ve sinir sisteminin bozulmasına neden olur</a:t>
            </a:r>
            <a:r>
              <a:rPr lang="tr-TR" sz="2400" dirty="0" smtClean="0"/>
              <a:t>.</a:t>
            </a:r>
          </a:p>
          <a:p>
            <a:endParaRPr lang="tr-TR" sz="2400" dirty="0"/>
          </a:p>
          <a:p>
            <a:r>
              <a:rPr lang="tr-TR" sz="2400" b="1" dirty="0"/>
              <a:t>4-</a:t>
            </a:r>
            <a:r>
              <a:rPr lang="tr-TR" sz="2400" dirty="0"/>
              <a:t> </a:t>
            </a:r>
            <a:r>
              <a:rPr lang="tr-TR" sz="2400" u="sng" dirty="0"/>
              <a:t>Radyasyon - Işın </a:t>
            </a:r>
            <a:r>
              <a:rPr lang="tr-TR" sz="2400" u="sng" dirty="0" err="1"/>
              <a:t>Sacan</a:t>
            </a:r>
            <a:r>
              <a:rPr lang="tr-TR" sz="2400" u="sng" dirty="0"/>
              <a:t> Enerji</a:t>
            </a:r>
            <a:endParaRPr lang="tr-TR" sz="2400" u="sng" dirty="0" smtClean="0"/>
          </a:p>
        </p:txBody>
      </p:sp>
    </p:spTree>
    <p:extLst>
      <p:ext uri="{BB962C8B-B14F-4D97-AF65-F5344CB8AC3E}">
        <p14:creationId xmlns:p14="http://schemas.microsoft.com/office/powerpoint/2010/main" val="31684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u="sng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2279650"/>
            <a:ext cx="8315325" cy="229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710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/>
              <a:t>D) Ergonomik Tehlikeler</a:t>
            </a:r>
          </a:p>
          <a:p>
            <a:endParaRPr lang="tr-TR" sz="2400" b="1" dirty="0" smtClean="0"/>
          </a:p>
          <a:p>
            <a:r>
              <a:rPr lang="tr-TR" sz="2400" dirty="0" smtClean="0"/>
              <a:t>Tekrarlanan hareketler, ağır kaldırma, uygunsuz veya statik</a:t>
            </a:r>
          </a:p>
          <a:p>
            <a:r>
              <a:rPr lang="tr-TR" sz="2400" dirty="0" smtClean="0"/>
              <a:t>(değişmeyen) duruş, yorgunluk, aşırı </a:t>
            </a:r>
            <a:r>
              <a:rPr lang="tr-TR" sz="2400" dirty="0" err="1" smtClean="0"/>
              <a:t>guc</a:t>
            </a:r>
            <a:r>
              <a:rPr lang="tr-TR" sz="2400" dirty="0" smtClean="0"/>
              <a:t> uygulama, doğrudan/</a:t>
            </a:r>
          </a:p>
          <a:p>
            <a:r>
              <a:rPr lang="tr-TR" sz="2400" dirty="0" smtClean="0"/>
              <a:t>direkt </a:t>
            </a:r>
            <a:r>
              <a:rPr lang="tr-TR" sz="2400" dirty="0" err="1" smtClean="0"/>
              <a:t>basınc</a:t>
            </a:r>
            <a:r>
              <a:rPr lang="tr-TR" sz="2400" dirty="0" smtClean="0"/>
              <a:t> veya aşırı </a:t>
            </a:r>
            <a:r>
              <a:rPr lang="tr-TR" sz="2400" dirty="0" err="1" smtClean="0"/>
              <a:t>guc</a:t>
            </a:r>
            <a:r>
              <a:rPr lang="tr-TR" sz="2400" dirty="0" smtClean="0"/>
              <a:t> uygulama gibi.</a:t>
            </a:r>
          </a:p>
          <a:p>
            <a:r>
              <a:rPr lang="tr-TR" sz="2400" b="1" dirty="0" smtClean="0"/>
              <a:t>II. Vücuda Giriş Yollarına Göre Tehlikelerin Sınıflandırılması</a:t>
            </a:r>
          </a:p>
          <a:p>
            <a:r>
              <a:rPr lang="tr-TR" sz="2400" b="1" dirty="0" smtClean="0"/>
              <a:t>A) Solunum Yolu İle</a:t>
            </a:r>
          </a:p>
          <a:p>
            <a:r>
              <a:rPr lang="tr-TR" sz="2400" dirty="0" err="1" smtClean="0"/>
              <a:t>İşciler</a:t>
            </a:r>
            <a:r>
              <a:rPr lang="tr-TR" sz="2400" dirty="0" smtClean="0"/>
              <a:t> sanayide en </a:t>
            </a:r>
            <a:r>
              <a:rPr lang="tr-TR" sz="2400" dirty="0" err="1" smtClean="0"/>
              <a:t>cok</a:t>
            </a:r>
            <a:r>
              <a:rPr lang="tr-TR" sz="2400" dirty="0" smtClean="0"/>
              <a:t> bu yolla etkilenir.</a:t>
            </a:r>
          </a:p>
          <a:p>
            <a:r>
              <a:rPr lang="tr-TR" sz="2400" b="1" dirty="0"/>
              <a:t>1- Gazlar:</a:t>
            </a:r>
          </a:p>
          <a:p>
            <a:r>
              <a:rPr lang="tr-TR" sz="2400" dirty="0"/>
              <a:t>Mesleki zehirlenmelerin nedeni </a:t>
            </a:r>
            <a:r>
              <a:rPr lang="tr-TR" sz="2400" dirty="0" err="1"/>
              <a:t>coğunlukla</a:t>
            </a:r>
            <a:r>
              <a:rPr lang="tr-TR" sz="2400" dirty="0"/>
              <a:t> solunum </a:t>
            </a:r>
            <a:r>
              <a:rPr lang="tr-TR" sz="2400" dirty="0" smtClean="0"/>
              <a:t>yolu ile </a:t>
            </a:r>
            <a:r>
              <a:rPr lang="tr-TR" sz="2400" dirty="0"/>
              <a:t>alınan havanın </a:t>
            </a:r>
            <a:r>
              <a:rPr lang="tr-TR" sz="2400" dirty="0" err="1"/>
              <a:t>icinde</a:t>
            </a:r>
            <a:r>
              <a:rPr lang="tr-TR" sz="2400" dirty="0"/>
              <a:t> bulunan klor, karbon monoksit, </a:t>
            </a:r>
            <a:r>
              <a:rPr lang="tr-TR" sz="2400" dirty="0" smtClean="0"/>
              <a:t>hidrojen </a:t>
            </a:r>
            <a:r>
              <a:rPr lang="tr-TR" sz="2400" dirty="0" err="1" smtClean="0"/>
              <a:t>sulfur</a:t>
            </a:r>
            <a:r>
              <a:rPr lang="tr-TR" sz="2400" dirty="0"/>
              <a:t>, amonyak, azot dioksit, brom, ozon gibi </a:t>
            </a:r>
            <a:r>
              <a:rPr lang="tr-TR" sz="2400" dirty="0" smtClean="0"/>
              <a:t>gazlardır. </a:t>
            </a:r>
            <a:r>
              <a:rPr lang="tr-TR" sz="2400" dirty="0" err="1" smtClean="0"/>
              <a:t>Tup</a:t>
            </a:r>
            <a:r>
              <a:rPr lang="tr-TR" sz="2400" dirty="0" smtClean="0"/>
              <a:t> </a:t>
            </a:r>
            <a:r>
              <a:rPr lang="tr-TR" sz="2400" dirty="0"/>
              <a:t>veya </a:t>
            </a:r>
            <a:r>
              <a:rPr lang="tr-TR" sz="2400" dirty="0" err="1"/>
              <a:t>sarnıc</a:t>
            </a:r>
            <a:r>
              <a:rPr lang="tr-TR" sz="2400" dirty="0"/>
              <a:t> gibi gaz taşıma kapları veya gaz boru </a:t>
            </a:r>
            <a:r>
              <a:rPr lang="tr-TR" sz="2400" dirty="0" smtClean="0"/>
              <a:t>hatlarındaki sızıntılar</a:t>
            </a:r>
            <a:r>
              <a:rPr lang="tr-TR" sz="2400" dirty="0"/>
              <a:t>, kaynak ve kesme veya motorların </a:t>
            </a:r>
            <a:r>
              <a:rPr lang="tr-TR" sz="2400" dirty="0" smtClean="0"/>
              <a:t>egzozun7 dan </a:t>
            </a:r>
            <a:r>
              <a:rPr lang="tr-TR" sz="2400" dirty="0" err="1"/>
              <a:t>cıkan</a:t>
            </a:r>
            <a:r>
              <a:rPr lang="tr-TR" sz="2400" dirty="0"/>
              <a:t> gazlar gibi </a:t>
            </a:r>
            <a:r>
              <a:rPr lang="tr-TR" sz="2400" dirty="0" err="1"/>
              <a:t>yuksek</a:t>
            </a:r>
            <a:r>
              <a:rPr lang="tr-TR" sz="2400" dirty="0"/>
              <a:t> sıcaklıkta yapılan işlemler </a:t>
            </a:r>
            <a:r>
              <a:rPr lang="tr-TR" sz="2400" dirty="0" smtClean="0"/>
              <a:t>sonucu </a:t>
            </a:r>
            <a:r>
              <a:rPr lang="tr-TR" sz="2400" dirty="0" err="1" smtClean="0"/>
              <a:t>calışma</a:t>
            </a:r>
            <a:r>
              <a:rPr lang="tr-TR" sz="2400" dirty="0" smtClean="0"/>
              <a:t> </a:t>
            </a:r>
            <a:r>
              <a:rPr lang="tr-TR" sz="2400" dirty="0"/>
              <a:t>ortam atmosferine gazlar yayılabilmektedir.</a:t>
            </a:r>
            <a:endParaRPr lang="tr-TR" sz="2400" u="sng" dirty="0" smtClean="0"/>
          </a:p>
        </p:txBody>
      </p:sp>
    </p:spTree>
    <p:extLst>
      <p:ext uri="{BB962C8B-B14F-4D97-AF65-F5344CB8AC3E}">
        <p14:creationId xmlns:p14="http://schemas.microsoft.com/office/powerpoint/2010/main" val="15979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u="sng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77" y="828675"/>
            <a:ext cx="4219575" cy="597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152" y="828675"/>
            <a:ext cx="4219575" cy="597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504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2- Buharlar</a:t>
            </a:r>
            <a:r>
              <a:rPr lang="tr-TR" sz="2400" b="1" dirty="0" smtClean="0"/>
              <a:t>:</a:t>
            </a:r>
          </a:p>
          <a:p>
            <a:endParaRPr lang="tr-TR" sz="2400" b="1" dirty="0"/>
          </a:p>
          <a:p>
            <a:r>
              <a:rPr lang="tr-TR" sz="2400" dirty="0"/>
              <a:t>Normal sıcaklıkta ve atmosfer basıncında buharlaşabilen,</a:t>
            </a:r>
          </a:p>
          <a:p>
            <a:r>
              <a:rPr lang="tr-TR" sz="2400" dirty="0"/>
              <a:t>gaz, sıvı veya katı maddelerin havada bulunan buharlarıdır.</a:t>
            </a:r>
          </a:p>
          <a:p>
            <a:r>
              <a:rPr lang="tr-TR" sz="2400" dirty="0" err="1"/>
              <a:t>Orneğin</a:t>
            </a:r>
            <a:r>
              <a:rPr lang="tr-TR" sz="2400" dirty="0"/>
              <a:t>: Benzol, alkol, </a:t>
            </a:r>
            <a:r>
              <a:rPr lang="tr-TR" sz="2400" dirty="0" err="1"/>
              <a:t>toluen</a:t>
            </a:r>
            <a:r>
              <a:rPr lang="tr-TR" sz="2400" dirty="0"/>
              <a:t> vb. sıvıların karıştırılması veya</a:t>
            </a:r>
          </a:p>
          <a:p>
            <a:r>
              <a:rPr lang="tr-TR" sz="2400" dirty="0"/>
              <a:t>doldurulması, boyama, tabanca boyacılığı, temizleme işlemleri</a:t>
            </a:r>
          </a:p>
          <a:p>
            <a:r>
              <a:rPr lang="tr-TR" sz="2400" dirty="0"/>
              <a:t>sonucu zararlı buharlar </a:t>
            </a:r>
            <a:r>
              <a:rPr lang="tr-TR" sz="2400" dirty="0" err="1"/>
              <a:t>acığa</a:t>
            </a:r>
            <a:r>
              <a:rPr lang="tr-TR" sz="2400" dirty="0"/>
              <a:t> </a:t>
            </a:r>
            <a:r>
              <a:rPr lang="tr-TR" sz="2400" dirty="0" err="1"/>
              <a:t>cıkmakta</a:t>
            </a:r>
            <a:r>
              <a:rPr lang="tr-TR" sz="2400" dirty="0"/>
              <a:t>, soluk </a:t>
            </a:r>
            <a:r>
              <a:rPr lang="tr-TR" sz="2400" dirty="0" err="1"/>
              <a:t>duzeyine</a:t>
            </a:r>
            <a:endParaRPr lang="tr-TR" sz="2400" dirty="0"/>
          </a:p>
          <a:p>
            <a:r>
              <a:rPr lang="tr-TR" sz="2400" dirty="0"/>
              <a:t>erişmektedir</a:t>
            </a:r>
            <a:r>
              <a:rPr lang="tr-TR" sz="2400" dirty="0" smtClean="0"/>
              <a:t>.</a:t>
            </a:r>
          </a:p>
          <a:p>
            <a:endParaRPr lang="tr-TR" sz="2400" dirty="0" smtClean="0"/>
          </a:p>
          <a:p>
            <a:r>
              <a:rPr lang="tr-TR" sz="2400" b="1" dirty="0"/>
              <a:t>3- Sisler (</a:t>
            </a:r>
            <a:r>
              <a:rPr lang="tr-TR" sz="2400" b="1" dirty="0" err="1"/>
              <a:t>mistler</a:t>
            </a:r>
            <a:r>
              <a:rPr lang="tr-TR" sz="2400" b="1" dirty="0"/>
              <a:t>):</a:t>
            </a:r>
          </a:p>
          <a:p>
            <a:r>
              <a:rPr lang="tr-TR" sz="2400" b="1" dirty="0" err="1"/>
              <a:t>Cok</a:t>
            </a:r>
            <a:r>
              <a:rPr lang="tr-TR" sz="2400" b="1" dirty="0"/>
              <a:t> ince sıvı damlacıklarının havada dağılması sonucu meydana</a:t>
            </a:r>
          </a:p>
          <a:p>
            <a:r>
              <a:rPr lang="tr-TR" sz="2400" b="1" dirty="0"/>
              <a:t>gelirler</a:t>
            </a:r>
            <a:r>
              <a:rPr lang="tr-TR" sz="2400" dirty="0"/>
              <a:t>, elektro metal kaplama tanklarında ve tabanca ile</a:t>
            </a:r>
          </a:p>
          <a:p>
            <a:r>
              <a:rPr lang="tr-TR" sz="2400" dirty="0"/>
              <a:t>boya yapılması durumlarında olduğu gibi. Kesme ve taşlama</a:t>
            </a:r>
          </a:p>
          <a:p>
            <a:r>
              <a:rPr lang="tr-TR" sz="2400" dirty="0"/>
              <a:t>işlemleri sırasında yağ sisleri (</a:t>
            </a:r>
            <a:r>
              <a:rPr lang="tr-TR" sz="2400" dirty="0" err="1"/>
              <a:t>mistleri</a:t>
            </a:r>
            <a:r>
              <a:rPr lang="tr-TR" sz="2400" dirty="0"/>
              <a:t>), </a:t>
            </a:r>
            <a:r>
              <a:rPr lang="tr-TR" sz="2400" dirty="0" err="1"/>
              <a:t>elektrokaplamada</a:t>
            </a:r>
            <a:r>
              <a:rPr lang="tr-TR" sz="2400" dirty="0"/>
              <a:t> asit</a:t>
            </a:r>
          </a:p>
          <a:p>
            <a:r>
              <a:rPr lang="tr-TR" sz="2400" dirty="0"/>
              <a:t>sisleri, sprey tabanca boyacılığında sprey sisleri oluşmaktadır.</a:t>
            </a:r>
            <a:endParaRPr lang="tr-TR" sz="2400" u="sng" dirty="0" smtClean="0"/>
          </a:p>
        </p:txBody>
      </p:sp>
    </p:spTree>
    <p:extLst>
      <p:ext uri="{BB962C8B-B14F-4D97-AF65-F5344CB8AC3E}">
        <p14:creationId xmlns:p14="http://schemas.microsoft.com/office/powerpoint/2010/main" val="79898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u="sng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09625"/>
            <a:ext cx="4267200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580" y="809625"/>
            <a:ext cx="4256087" cy="602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381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4- Tozlar</a:t>
            </a:r>
            <a:r>
              <a:rPr lang="tr-TR" sz="2400" b="1" dirty="0" smtClean="0"/>
              <a:t>:</a:t>
            </a:r>
          </a:p>
          <a:p>
            <a:endParaRPr lang="tr-TR" sz="2400" b="1" dirty="0"/>
          </a:p>
          <a:p>
            <a:r>
              <a:rPr lang="tr-TR" sz="2400" b="1" dirty="0" err="1"/>
              <a:t>Cok</a:t>
            </a:r>
            <a:r>
              <a:rPr lang="tr-TR" sz="2400" b="1" dirty="0"/>
              <a:t> ince katı madde </a:t>
            </a:r>
            <a:r>
              <a:rPr lang="tr-TR" sz="2400" b="1" dirty="0" err="1"/>
              <a:t>parcacıklarının</a:t>
            </a:r>
            <a:r>
              <a:rPr lang="tr-TR" sz="2400" b="1" dirty="0"/>
              <a:t> havada dağılması ile</a:t>
            </a:r>
          </a:p>
          <a:p>
            <a:r>
              <a:rPr lang="tr-TR" sz="2400" b="1" dirty="0"/>
              <a:t>meydana gelirler. </a:t>
            </a:r>
            <a:r>
              <a:rPr lang="tr-TR" sz="2400" dirty="0" err="1"/>
              <a:t>Partikul</a:t>
            </a:r>
            <a:r>
              <a:rPr lang="tr-TR" sz="2400" dirty="0"/>
              <a:t> </a:t>
            </a:r>
            <a:r>
              <a:rPr lang="tr-TR" sz="2400" dirty="0" err="1"/>
              <a:t>buyukluğune</a:t>
            </a:r>
            <a:r>
              <a:rPr lang="tr-TR" sz="2400" dirty="0"/>
              <a:t> </a:t>
            </a:r>
            <a:r>
              <a:rPr lang="tr-TR" sz="2400" dirty="0" err="1"/>
              <a:t>gore</a:t>
            </a:r>
            <a:r>
              <a:rPr lang="tr-TR" sz="2400" dirty="0"/>
              <a:t> solunabilir, ya da</a:t>
            </a:r>
          </a:p>
          <a:p>
            <a:r>
              <a:rPr lang="tr-TR" sz="2400" dirty="0" err="1"/>
              <a:t>ust</a:t>
            </a:r>
            <a:r>
              <a:rPr lang="tr-TR" sz="2400" dirty="0"/>
              <a:t> solunum yolları ile atılabilir olmalarına </a:t>
            </a:r>
            <a:r>
              <a:rPr lang="tr-TR" sz="2400" dirty="0" err="1"/>
              <a:t>gore</a:t>
            </a:r>
            <a:r>
              <a:rPr lang="tr-TR" sz="2400" dirty="0"/>
              <a:t> sınıflandırılabilir.</a:t>
            </a:r>
          </a:p>
          <a:p>
            <a:r>
              <a:rPr lang="tr-TR" sz="2400" dirty="0" err="1"/>
              <a:t>Ozellikle</a:t>
            </a:r>
            <a:r>
              <a:rPr lang="tr-TR" sz="2400" dirty="0"/>
              <a:t> 0,1 ile 5 mikron arasındaki tozlar son derece tehlikelidir.</a:t>
            </a:r>
          </a:p>
          <a:p>
            <a:r>
              <a:rPr lang="tr-TR" sz="2400" b="1" dirty="0"/>
              <a:t>Temizleme, delme, kesme, </a:t>
            </a:r>
            <a:r>
              <a:rPr lang="tr-TR" sz="2400" b="1" dirty="0" err="1"/>
              <a:t>oğutme</a:t>
            </a:r>
            <a:r>
              <a:rPr lang="tr-TR" sz="2400" b="1" dirty="0"/>
              <a:t>, ezme </a:t>
            </a:r>
            <a:r>
              <a:rPr lang="tr-TR" sz="2400" dirty="0"/>
              <a:t>gibi </a:t>
            </a:r>
            <a:r>
              <a:rPr lang="tr-TR" sz="2400" dirty="0" err="1" smtClean="0"/>
              <a:t>bircok</a:t>
            </a:r>
            <a:r>
              <a:rPr lang="tr-TR" sz="2400" dirty="0"/>
              <a:t> </a:t>
            </a:r>
            <a:r>
              <a:rPr lang="tr-TR" sz="2400" dirty="0" smtClean="0"/>
              <a:t>işlem </a:t>
            </a:r>
            <a:r>
              <a:rPr lang="tr-TR" sz="2400" dirty="0"/>
              <a:t>sonucu tozlar </a:t>
            </a:r>
            <a:r>
              <a:rPr lang="tr-TR" sz="2400" dirty="0" err="1"/>
              <a:t>calışma</a:t>
            </a:r>
            <a:r>
              <a:rPr lang="tr-TR" sz="2400" dirty="0"/>
              <a:t> ortamına yayılmaktadır</a:t>
            </a:r>
            <a:r>
              <a:rPr lang="tr-TR" sz="2400" dirty="0" smtClean="0"/>
              <a:t>.</a:t>
            </a:r>
          </a:p>
          <a:p>
            <a:endParaRPr lang="tr-TR" sz="2400" b="1" u="sng" dirty="0"/>
          </a:p>
          <a:p>
            <a:r>
              <a:rPr lang="tr-TR" sz="2400" b="1" dirty="0"/>
              <a:t>a) </a:t>
            </a:r>
            <a:r>
              <a:rPr lang="tr-TR" sz="2400" b="1" u="sng" dirty="0"/>
              <a:t>Tahriş Edici Tozlar:</a:t>
            </a:r>
          </a:p>
          <a:p>
            <a:r>
              <a:rPr lang="tr-TR" sz="2400" u="sng" dirty="0"/>
              <a:t>Deriyi tahriş ederler: </a:t>
            </a:r>
            <a:r>
              <a:rPr lang="tr-TR" sz="2400" dirty="0"/>
              <a:t>Sodyum hidroksit, potasyum hidroksit,</a:t>
            </a:r>
          </a:p>
          <a:p>
            <a:r>
              <a:rPr lang="tr-TR" sz="2400" dirty="0" err="1"/>
              <a:t>kirec</a:t>
            </a:r>
            <a:r>
              <a:rPr lang="tr-TR" sz="2400" dirty="0"/>
              <a:t> tozları vb. gibi</a:t>
            </a:r>
            <a:r>
              <a:rPr lang="tr-TR" sz="2400" dirty="0" smtClean="0"/>
              <a:t>.</a:t>
            </a:r>
          </a:p>
          <a:p>
            <a:r>
              <a:rPr lang="tr-TR" sz="2400" dirty="0"/>
              <a:t>Bazı tozlar, kendileri tahriş edici olmadıkları halde </a:t>
            </a:r>
            <a:r>
              <a:rPr lang="tr-TR" sz="2400" dirty="0" smtClean="0"/>
              <a:t>cildin </a:t>
            </a:r>
            <a:r>
              <a:rPr lang="tr-TR" sz="2400" dirty="0" err="1" smtClean="0"/>
              <a:t>gozeneklerini</a:t>
            </a:r>
            <a:r>
              <a:rPr lang="tr-TR" sz="2400" dirty="0" smtClean="0"/>
              <a:t> tıkamak </a:t>
            </a:r>
            <a:r>
              <a:rPr lang="tr-TR" sz="2400" dirty="0"/>
              <a:t>suretiyle mikropların burada yerleşmelerine</a:t>
            </a:r>
          </a:p>
          <a:p>
            <a:r>
              <a:rPr lang="tr-TR" sz="2400" dirty="0"/>
              <a:t>sebebiyet vererek, hastalığa yol acarlar: </a:t>
            </a:r>
            <a:r>
              <a:rPr lang="tr-TR" sz="2400" u="sng" dirty="0"/>
              <a:t>Hububat, şeker </a:t>
            </a:r>
            <a:r>
              <a:rPr lang="tr-TR" sz="2400" u="sng" dirty="0" smtClean="0"/>
              <a:t>ve un </a:t>
            </a:r>
            <a:r>
              <a:rPr lang="tr-TR" sz="2400" u="sng" dirty="0"/>
              <a:t>tozları bunlara </a:t>
            </a:r>
            <a:r>
              <a:rPr lang="tr-TR" sz="2400" u="sng" dirty="0" err="1"/>
              <a:t>ornek</a:t>
            </a:r>
            <a:r>
              <a:rPr lang="tr-TR" sz="2400" u="sng" dirty="0"/>
              <a:t> olarak verilebilir.</a:t>
            </a:r>
            <a:endParaRPr lang="tr-TR" sz="2400" u="sng" dirty="0" smtClean="0"/>
          </a:p>
        </p:txBody>
      </p:sp>
    </p:spTree>
    <p:extLst>
      <p:ext uri="{BB962C8B-B14F-4D97-AF65-F5344CB8AC3E}">
        <p14:creationId xmlns:p14="http://schemas.microsoft.com/office/powerpoint/2010/main" val="105053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67545" y="908720"/>
            <a:ext cx="8676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400" u="sng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9" y="802085"/>
            <a:ext cx="4267200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079" y="794545"/>
            <a:ext cx="4273550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241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25575" y="908720"/>
            <a:ext cx="867645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/>
              <a:t>b) </a:t>
            </a:r>
            <a:r>
              <a:rPr lang="tr-TR" sz="2400" b="1" u="sng" dirty="0" smtClean="0"/>
              <a:t>Zehirli Tozlar:</a:t>
            </a:r>
          </a:p>
          <a:p>
            <a:r>
              <a:rPr lang="tr-TR" sz="2400" dirty="0" smtClean="0"/>
              <a:t>Akciğerlerden, deriden veya sindirim yollarından kan dolaşımına</a:t>
            </a:r>
          </a:p>
          <a:p>
            <a:r>
              <a:rPr lang="tr-TR" sz="2400" dirty="0" smtClean="0"/>
              <a:t>girerek zehirlenmelere neden olurlar. </a:t>
            </a:r>
            <a:r>
              <a:rPr lang="tr-TR" sz="2400" dirty="0" err="1" smtClean="0"/>
              <a:t>Orneğin</a:t>
            </a:r>
            <a:r>
              <a:rPr lang="tr-TR" sz="2400" dirty="0" smtClean="0"/>
              <a:t> </a:t>
            </a:r>
            <a:r>
              <a:rPr lang="tr-TR" sz="2400" u="sng" dirty="0" smtClean="0"/>
              <a:t>kurşun,</a:t>
            </a:r>
          </a:p>
          <a:p>
            <a:r>
              <a:rPr lang="tr-TR" sz="2400" u="sng" dirty="0" smtClean="0"/>
              <a:t>arsenik, </a:t>
            </a:r>
            <a:r>
              <a:rPr lang="tr-TR" sz="2400" u="sng" dirty="0" err="1" smtClean="0"/>
              <a:t>civa</a:t>
            </a:r>
            <a:r>
              <a:rPr lang="tr-TR" sz="2400" u="sng" dirty="0" smtClean="0"/>
              <a:t>, kadmiyum, fosfor ve </a:t>
            </a:r>
            <a:r>
              <a:rPr lang="tr-TR" sz="2400" u="sng" dirty="0" err="1" smtClean="0"/>
              <a:t>bircok</a:t>
            </a:r>
            <a:r>
              <a:rPr lang="tr-TR" sz="2400" u="sng" dirty="0" smtClean="0"/>
              <a:t> kimyasal madde tozları.</a:t>
            </a:r>
          </a:p>
          <a:p>
            <a:endParaRPr lang="tr-TR" sz="2400" u="sng" dirty="0" smtClean="0"/>
          </a:p>
          <a:p>
            <a:r>
              <a:rPr lang="tr-TR" sz="2400" b="1" dirty="0"/>
              <a:t>c) </a:t>
            </a:r>
            <a:r>
              <a:rPr lang="tr-TR" sz="2400" b="1" dirty="0" err="1"/>
              <a:t>Fibrosis</a:t>
            </a:r>
            <a:r>
              <a:rPr lang="tr-TR" sz="2400" b="1" dirty="0"/>
              <a:t> Yapan Tozlar:</a:t>
            </a:r>
          </a:p>
          <a:p>
            <a:r>
              <a:rPr lang="tr-TR" sz="2400" dirty="0"/>
              <a:t>Akciğerlerin </a:t>
            </a:r>
            <a:r>
              <a:rPr lang="tr-TR" sz="2400" dirty="0" err="1"/>
              <a:t>hucrelerinde</a:t>
            </a:r>
            <a:r>
              <a:rPr lang="tr-TR" sz="2400" dirty="0"/>
              <a:t>, </a:t>
            </a:r>
            <a:r>
              <a:rPr lang="tr-TR" sz="2400" dirty="0" err="1"/>
              <a:t>fibroz</a:t>
            </a:r>
            <a:r>
              <a:rPr lang="tr-TR" sz="2400" dirty="0"/>
              <a:t> meydana getiren serbest</a:t>
            </a:r>
          </a:p>
          <a:p>
            <a:r>
              <a:rPr lang="tr-TR" sz="2400" dirty="0"/>
              <a:t>silika ve asbest tozlarıdır. </a:t>
            </a:r>
            <a:r>
              <a:rPr lang="tr-TR" sz="2400" dirty="0" err="1"/>
              <a:t>Komur</a:t>
            </a:r>
            <a:r>
              <a:rPr lang="tr-TR" sz="2400" dirty="0"/>
              <a:t> madenciliği ve dokum sanayisi</a:t>
            </a:r>
          </a:p>
          <a:p>
            <a:r>
              <a:rPr lang="tr-TR" sz="2400" dirty="0"/>
              <a:t>gibi </a:t>
            </a:r>
            <a:r>
              <a:rPr lang="tr-TR" sz="2400" dirty="0" err="1"/>
              <a:t>sektorler</a:t>
            </a:r>
            <a:r>
              <a:rPr lang="tr-TR" sz="2400" dirty="0"/>
              <a:t> </a:t>
            </a:r>
            <a:r>
              <a:rPr lang="tr-TR" sz="2400" dirty="0" err="1"/>
              <a:t>icin</a:t>
            </a:r>
            <a:r>
              <a:rPr lang="tr-TR" sz="2400" dirty="0"/>
              <a:t> bu tozlar </a:t>
            </a:r>
            <a:r>
              <a:rPr lang="tr-TR" sz="2400" dirty="0" err="1"/>
              <a:t>onemlidir</a:t>
            </a:r>
            <a:r>
              <a:rPr lang="tr-TR" sz="2400" dirty="0" smtClean="0"/>
              <a:t>.</a:t>
            </a:r>
          </a:p>
          <a:p>
            <a:r>
              <a:rPr lang="tr-TR" sz="2400" b="1" dirty="0"/>
              <a:t>d) Sıkıcı - </a:t>
            </a:r>
            <a:r>
              <a:rPr lang="tr-TR" sz="2400" b="1" dirty="0" err="1"/>
              <a:t>İnert</a:t>
            </a:r>
            <a:r>
              <a:rPr lang="tr-TR" sz="2400" b="1" dirty="0"/>
              <a:t> Tozlar:</a:t>
            </a:r>
          </a:p>
          <a:p>
            <a:r>
              <a:rPr lang="nb-NO" sz="2400" dirty="0"/>
              <a:t>Tahriş edebilen fakat zehirlenmeye ve fibrosise neden olmayan</a:t>
            </a:r>
          </a:p>
          <a:p>
            <a:r>
              <a:rPr lang="tr-TR" sz="2400" dirty="0"/>
              <a:t>tozlardır.</a:t>
            </a:r>
            <a:endParaRPr lang="tr-TR" sz="2400" u="sng" dirty="0" smtClean="0"/>
          </a:p>
          <a:p>
            <a:r>
              <a:rPr lang="tr-TR" sz="2400" b="1" dirty="0"/>
              <a:t>e) </a:t>
            </a:r>
            <a:r>
              <a:rPr lang="tr-TR" sz="2400" b="1" dirty="0" err="1"/>
              <a:t>Allerji</a:t>
            </a:r>
            <a:r>
              <a:rPr lang="tr-TR" sz="2400" b="1" dirty="0"/>
              <a:t> Yapan Tozlar:</a:t>
            </a:r>
          </a:p>
          <a:p>
            <a:r>
              <a:rPr lang="tr-TR" sz="2400" dirty="0"/>
              <a:t>Polen, pamuk, yun, kurk, </a:t>
            </a:r>
            <a:r>
              <a:rPr lang="tr-TR" sz="2400" dirty="0" err="1"/>
              <a:t>tuy</a:t>
            </a:r>
            <a:r>
              <a:rPr lang="tr-TR" sz="2400" dirty="0"/>
              <a:t>, sac tozları ile bazı cins odunların</a:t>
            </a:r>
          </a:p>
          <a:p>
            <a:r>
              <a:rPr lang="tr-TR" sz="2400" dirty="0"/>
              <a:t>kesilmesinde meydana gelen tozlardır.</a:t>
            </a:r>
            <a:endParaRPr lang="tr-TR" sz="2400" u="sng" dirty="0" smtClean="0"/>
          </a:p>
          <a:p>
            <a:endParaRPr lang="tr-TR" sz="2400" u="sng" dirty="0" smtClean="0"/>
          </a:p>
        </p:txBody>
      </p:sp>
    </p:spTree>
    <p:extLst>
      <p:ext uri="{BB962C8B-B14F-4D97-AF65-F5344CB8AC3E}">
        <p14:creationId xmlns:p14="http://schemas.microsoft.com/office/powerpoint/2010/main" val="177547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Yer Tutucusu 5"/>
          <p:cNvSpPr>
            <a:spLocks noGrp="1"/>
          </p:cNvSpPr>
          <p:nvPr>
            <p:ph type="body" sz="quarter" idx="10"/>
          </p:nvPr>
        </p:nvSpPr>
        <p:spPr>
          <a:xfrm>
            <a:off x="1692274" y="104275"/>
            <a:ext cx="7200651" cy="504478"/>
          </a:xfrm>
        </p:spPr>
        <p:txBody>
          <a:bodyPr>
            <a:normAutofit/>
          </a:bodyPr>
          <a:lstStyle/>
          <a:p>
            <a:r>
              <a:rPr lang="tr-TR" sz="2600" dirty="0" smtClean="0"/>
              <a:t>İŞ SAĞLIĞI VE GÜVENLİĞİ</a:t>
            </a:r>
            <a:endParaRPr lang="tr-TR" sz="2600" dirty="0"/>
          </a:p>
        </p:txBody>
      </p:sp>
      <p:sp>
        <p:nvSpPr>
          <p:cNvPr id="9" name="Dikdörtgen 8"/>
          <p:cNvSpPr/>
          <p:nvPr/>
        </p:nvSpPr>
        <p:spPr>
          <a:xfrm>
            <a:off x="1692274" y="621110"/>
            <a:ext cx="720020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endParaRPr lang="tr-TR" sz="2600" dirty="0" smtClean="0">
              <a:latin typeface="+mj-lt"/>
            </a:endParaRPr>
          </a:p>
          <a:p>
            <a:pPr marL="514350" indent="-514350">
              <a:buFont typeface="+mj-lt"/>
              <a:buAutoNum type="arabicParenR"/>
            </a:pPr>
            <a:endParaRPr lang="tr-TR" sz="2600" dirty="0">
              <a:latin typeface="+mj-lt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25575" y="908720"/>
            <a:ext cx="86764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/>
              <a:t>5- Dumanlar</a:t>
            </a:r>
            <a:r>
              <a:rPr lang="tr-TR" sz="2400" b="1" dirty="0" smtClean="0"/>
              <a:t>:</a:t>
            </a:r>
          </a:p>
          <a:p>
            <a:endParaRPr lang="tr-TR" sz="2400" b="1" dirty="0"/>
          </a:p>
          <a:p>
            <a:r>
              <a:rPr lang="tr-TR" sz="2400" dirty="0"/>
              <a:t>Kimyasal katı maddelerin gaz halindeki dumanlarıdır. </a:t>
            </a:r>
            <a:r>
              <a:rPr lang="tr-TR" sz="2400" dirty="0" err="1"/>
              <a:t>Ozellikle</a:t>
            </a:r>
            <a:endParaRPr lang="tr-TR" sz="2400" dirty="0"/>
          </a:p>
          <a:p>
            <a:r>
              <a:rPr lang="tr-TR" sz="2400" dirty="0"/>
              <a:t>kaynak ve kesme işlemleri sırasında </a:t>
            </a:r>
            <a:r>
              <a:rPr lang="tr-TR" sz="2400" dirty="0" err="1"/>
              <a:t>acığa</a:t>
            </a:r>
            <a:r>
              <a:rPr lang="tr-TR" sz="2400" dirty="0"/>
              <a:t> </a:t>
            </a:r>
            <a:r>
              <a:rPr lang="tr-TR" sz="2400" dirty="0" err="1"/>
              <a:t>cıkan</a:t>
            </a:r>
            <a:r>
              <a:rPr lang="tr-TR" sz="2400" dirty="0"/>
              <a:t> dumanlara</a:t>
            </a:r>
          </a:p>
          <a:p>
            <a:r>
              <a:rPr lang="tr-TR" sz="2400" dirty="0" err="1"/>
              <a:t>onlem</a:t>
            </a:r>
            <a:r>
              <a:rPr lang="tr-TR" sz="2400" dirty="0"/>
              <a:t> almayı gerektirir.</a:t>
            </a:r>
            <a:endParaRPr lang="tr-TR" sz="2400" u="sng" dirty="0" smtClean="0"/>
          </a:p>
        </p:txBody>
      </p:sp>
    </p:spTree>
    <p:extLst>
      <p:ext uri="{BB962C8B-B14F-4D97-AF65-F5344CB8AC3E}">
        <p14:creationId xmlns:p14="http://schemas.microsoft.com/office/powerpoint/2010/main" val="124152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7&quot;/&gt;&lt;/object&gt;&lt;object type=&quot;3&quot; unique_id=&quot;10005&quot;&gt;&lt;property id=&quot;20148&quot; value=&quot;5&quot;/&gt;&lt;property id=&quot;20300&quot; value=&quot;Slide 2&quot;/&gt;&lt;property id=&quot;20307&quot; value=&quot;258&quot;/&gt;&lt;/object&gt;&lt;object type=&quot;3&quot; unique_id=&quot;10006&quot;&gt;&lt;property id=&quot;20148&quot; value=&quot;5&quot;/&gt;&lt;property id=&quot;20300&quot; value=&quot;Slide 3&quot;/&gt;&lt;property id=&quot;20307&quot; value=&quot;264&quot;/&gt;&lt;/object&gt;&lt;object type=&quot;3&quot; unique_id=&quot;10007&quot;&gt;&lt;property id=&quot;20148&quot; value=&quot;5&quot;/&gt;&lt;property id=&quot;20300&quot; value=&quot;Slide 4&quot;/&gt;&lt;property id=&quot;20307&quot; value=&quot;265&quot;/&gt;&lt;/object&gt;&lt;object type=&quot;3&quot; unique_id=&quot;10008&quot;&gt;&lt;property id=&quot;20148&quot; value=&quot;5&quot;/&gt;&lt;property id=&quot;20300&quot; value=&quot;Slide 5&quot;/&gt;&lt;property id=&quot;20307&quot; value=&quot;266&quot;/&gt;&lt;/object&gt;&lt;object type=&quot;3&quot; unique_id=&quot;10009&quot;&gt;&lt;property id=&quot;20148&quot; value=&quot;5&quot;/&gt;&lt;property id=&quot;20300&quot; value=&quot;Slide 6&quot;/&gt;&lt;property id=&quot;20307&quot; value=&quot;267&quot;/&gt;&lt;/object&gt;&lt;object type=&quot;3&quot; unique_id=&quot;10010&quot;&gt;&lt;property id=&quot;20148&quot; value=&quot;5&quot;/&gt;&lt;property id=&quot;20300&quot; value=&quot;Slide 7&quot;/&gt;&lt;property id=&quot;20307&quot; value=&quot;268&quot;/&gt;&lt;/object&gt;&lt;object type=&quot;3&quot; unique_id=&quot;10011&quot;&gt;&lt;property id=&quot;20148&quot; value=&quot;5&quot;/&gt;&lt;property id=&quot;20300&quot; value=&quot;Slide 8&quot;/&gt;&lt;property id=&quot;20307&quot; value=&quot;269&quot;/&gt;&lt;/object&gt;&lt;object type=&quot;3&quot; unique_id=&quot;10012&quot;&gt;&lt;property id=&quot;20148&quot; value=&quot;5&quot;/&gt;&lt;property id=&quot;20300&quot; value=&quot;Slide 9&quot;/&gt;&lt;property id=&quot;20307&quot; value=&quot;270&quot;/&gt;&lt;/object&gt;&lt;object type=&quot;3&quot; unique_id=&quot;10013&quot;&gt;&lt;property id=&quot;20148&quot; value=&quot;5&quot;/&gt;&lt;property id=&quot;20300&quot; value=&quot;Slide 10&quot;/&gt;&lt;property id=&quot;20307&quot; value=&quot;271&quot;/&gt;&lt;/object&gt;&lt;object type=&quot;3&quot; unique_id=&quot;10014&quot;&gt;&lt;property id=&quot;20148&quot; value=&quot;5&quot;/&gt;&lt;property id=&quot;20300&quot; value=&quot;Slide 11&quot;/&gt;&lt;property id=&quot;20307&quot; value=&quot;272&quot;/&gt;&lt;/object&gt;&lt;object type=&quot;3&quot; unique_id=&quot;10015&quot;&gt;&lt;property id=&quot;20148&quot; value=&quot;5&quot;/&gt;&lt;property id=&quot;20300&quot; value=&quot;Slide 12&quot;/&gt;&lt;property id=&quot;20307&quot; value=&quot;273&quot;/&gt;&lt;/object&gt;&lt;object type=&quot;3&quot; unique_id=&quot;10016&quot;&gt;&lt;property id=&quot;20148&quot; value=&quot;5&quot;/&gt;&lt;property id=&quot;20300&quot; value=&quot;Slide 13&quot;/&gt;&lt;property id=&quot;20307&quot; value=&quot;274&quot;/&gt;&lt;/object&gt;&lt;object type=&quot;3&quot; unique_id=&quot;10017&quot;&gt;&lt;property id=&quot;20148&quot; value=&quot;5&quot;/&gt;&lt;property id=&quot;20300&quot; value=&quot;Slide 14&quot;/&gt;&lt;property id=&quot;20307&quot; value=&quot;275&quot;/&gt;&lt;/object&gt;&lt;object type=&quot;3&quot; unique_id=&quot;10018&quot;&gt;&lt;property id=&quot;20148&quot; value=&quot;5&quot;/&gt;&lt;property id=&quot;20300&quot; value=&quot;Slide 15&quot;/&gt;&lt;property id=&quot;20307&quot; value=&quot;276&quot;/&gt;&lt;/object&gt;&lt;object type=&quot;3&quot; unique_id=&quot;10019&quot;&gt;&lt;property id=&quot;20148&quot; value=&quot;5&quot;/&gt;&lt;property id=&quot;20300&quot; value=&quot;Slide 16&quot;/&gt;&lt;property id=&quot;20307&quot; value=&quot;277&quot;/&gt;&lt;/object&gt;&lt;object type=&quot;3&quot; unique_id=&quot;10020&quot;&gt;&lt;property id=&quot;20148&quot; value=&quot;5&quot;/&gt;&lt;property id=&quot;20300&quot; value=&quot;Slide 17&quot;/&gt;&lt;property id=&quot;20307&quot; value=&quot;278&quot;/&gt;&lt;/object&gt;&lt;object type=&quot;3&quot; unique_id=&quot;10021&quot;&gt;&lt;property id=&quot;20148&quot; value=&quot;5&quot;/&gt;&lt;property id=&quot;20300&quot; value=&quot;Slide 18&quot;/&gt;&lt;property id=&quot;20307&quot; value=&quot;279&quot;/&gt;&lt;/object&gt;&lt;object type=&quot;3&quot; unique_id=&quot;10022&quot;&gt;&lt;property id=&quot;20148&quot; value=&quot;5&quot;/&gt;&lt;property id=&quot;20300&quot; value=&quot;Slide 19&quot;/&gt;&lt;property id=&quot;20307&quot; value=&quot;280&quot;/&gt;&lt;/object&gt;&lt;object type=&quot;3&quot; unique_id=&quot;10023&quot;&gt;&lt;property id=&quot;20148&quot; value=&quot;5&quot;/&gt;&lt;property id=&quot;20300&quot; value=&quot;Slide 20&quot;/&gt;&lt;property id=&quot;20307&quot; value=&quot;281&quot;/&gt;&lt;/object&gt;&lt;object type=&quot;3&quot; unique_id=&quot;10024&quot;&gt;&lt;property id=&quot;20148&quot; value=&quot;5&quot;/&gt;&lt;property id=&quot;20300&quot; value=&quot;Slide 21&quot;/&gt;&lt;property id=&quot;20307&quot; value=&quot;282&quot;/&gt;&lt;/object&gt;&lt;object type=&quot;3&quot; unique_id=&quot;10025&quot;&gt;&lt;property id=&quot;20148&quot; value=&quot;5&quot;/&gt;&lt;property id=&quot;20300&quot; value=&quot;Slide 22&quot;/&gt;&lt;property id=&quot;20307&quot; value=&quot;283&quot;/&gt;&lt;/object&gt;&lt;object type=&quot;3&quot; unique_id=&quot;10026&quot;&gt;&lt;property id=&quot;20148&quot; value=&quot;5&quot;/&gt;&lt;property id=&quot;20300&quot; value=&quot;Slide 23&quot;/&gt;&lt;property id=&quot;20307&quot; value=&quot;284&quot;/&gt;&lt;/object&gt;&lt;object type=&quot;3&quot; unique_id=&quot;10027&quot;&gt;&lt;property id=&quot;20148&quot; value=&quot;5&quot;/&gt;&lt;property id=&quot;20300&quot; value=&quot;Slide 25&quot;/&gt;&lt;property id=&quot;20307&quot; value=&quot;285&quot;/&gt;&lt;/object&gt;&lt;object type=&quot;3&quot; unique_id=&quot;10028&quot;&gt;&lt;property id=&quot;20148&quot; value=&quot;5&quot;/&gt;&lt;property id=&quot;20300&quot; value=&quot;Slide 26&quot;/&gt;&lt;property id=&quot;20307&quot; value=&quot;286&quot;/&gt;&lt;/object&gt;&lt;object type=&quot;3&quot; unique_id=&quot;10029&quot;&gt;&lt;property id=&quot;20148&quot; value=&quot;5&quot;/&gt;&lt;property id=&quot;20300&quot; value=&quot;Slide 27&quot;/&gt;&lt;property id=&quot;20307&quot; value=&quot;287&quot;/&gt;&lt;/object&gt;&lt;object type=&quot;3&quot; unique_id=&quot;10030&quot;&gt;&lt;property id=&quot;20148&quot; value=&quot;5&quot;/&gt;&lt;property id=&quot;20300&quot; value=&quot;Slide 29&quot;/&gt;&lt;property id=&quot;20307&quot; value=&quot;288&quot;/&gt;&lt;/object&gt;&lt;object type=&quot;3&quot; unique_id=&quot;10031&quot;&gt;&lt;property id=&quot;20148&quot; value=&quot;5&quot;/&gt;&lt;property id=&quot;20300&quot; value=&quot;Slide 30&quot;/&gt;&lt;property id=&quot;20307&quot; value=&quot;289&quot;/&gt;&lt;/object&gt;&lt;object type=&quot;3&quot; unique_id=&quot;10032&quot;&gt;&lt;property id=&quot;20148&quot; value=&quot;5&quot;/&gt;&lt;property id=&quot;20300&quot; value=&quot;Slide 31&quot;/&gt;&lt;property id=&quot;20307&quot; value=&quot;290&quot;/&gt;&lt;/object&gt;&lt;object type=&quot;3&quot; unique_id=&quot;10033&quot;&gt;&lt;property id=&quot;20148&quot; value=&quot;5&quot;/&gt;&lt;property id=&quot;20300&quot; value=&quot;Slide 32&quot;/&gt;&lt;property id=&quot;20307&quot; value=&quot;291&quot;/&gt;&lt;/object&gt;&lt;object type=&quot;3&quot; unique_id=&quot;10034&quot;&gt;&lt;property id=&quot;20148&quot; value=&quot;5&quot;/&gt;&lt;property id=&quot;20300&quot; value=&quot;Slide 35&quot;/&gt;&lt;property id=&quot;20307&quot; value=&quot;292&quot;/&gt;&lt;/object&gt;&lt;object type=&quot;3&quot; unique_id=&quot;10035&quot;&gt;&lt;property id=&quot;20148&quot; value=&quot;5&quot;/&gt;&lt;property id=&quot;20300&quot; value=&quot;Slide 37&quot;/&gt;&lt;property id=&quot;20307&quot; value=&quot;293&quot;/&gt;&lt;/object&gt;&lt;object type=&quot;3&quot; unique_id=&quot;10036&quot;&gt;&lt;property id=&quot;20148&quot; value=&quot;5&quot;/&gt;&lt;property id=&quot;20300&quot; value=&quot;Slide 38&quot;/&gt;&lt;property id=&quot;20307&quot; value=&quot;294&quot;/&gt;&lt;/object&gt;&lt;object type=&quot;3&quot; unique_id=&quot;10037&quot;&gt;&lt;property id=&quot;20148&quot; value=&quot;5&quot;/&gt;&lt;property id=&quot;20300&quot; value=&quot;Slide 39&quot;/&gt;&lt;property id=&quot;20307&quot; value=&quot;295&quot;/&gt;&lt;/object&gt;&lt;object type=&quot;3&quot; unique_id=&quot;10038&quot;&gt;&lt;property id=&quot;20148&quot; value=&quot;5&quot;/&gt;&lt;property id=&quot;20300&quot; value=&quot;Slide 40&quot;/&gt;&lt;property id=&quot;20307&quot; value=&quot;296&quot;/&gt;&lt;/object&gt;&lt;object type=&quot;3&quot; unique_id=&quot;10039&quot;&gt;&lt;property id=&quot;20148&quot; value=&quot;5&quot;/&gt;&lt;property id=&quot;20300&quot; value=&quot;Slide 41&quot;/&gt;&lt;property id=&quot;20307&quot; value=&quot;297&quot;/&gt;&lt;/object&gt;&lt;object type=&quot;3&quot; unique_id=&quot;10040&quot;&gt;&lt;property id=&quot;20148&quot; value=&quot;5&quot;/&gt;&lt;property id=&quot;20300&quot; value=&quot;Slide 42&quot;/&gt;&lt;property id=&quot;20307&quot; value=&quot;298&quot;/&gt;&lt;/object&gt;&lt;object type=&quot;3&quot; unique_id=&quot;10041&quot;&gt;&lt;property id=&quot;20148&quot; value=&quot;5&quot;/&gt;&lt;property id=&quot;20300&quot; value=&quot;Slide 43&quot;/&gt;&lt;property id=&quot;20307&quot; value=&quot;262&quot;/&gt;&lt;/object&gt;&lt;object type=&quot;3&quot; unique_id=&quot;10362&quot;&gt;&lt;property id=&quot;20148&quot; value=&quot;5&quot;/&gt;&lt;property id=&quot;20300&quot; value=&quot;Slide 24&quot;/&gt;&lt;property id=&quot;20307&quot; value=&quot;299&quot;/&gt;&lt;/object&gt;&lt;object type=&quot;3&quot; unique_id=&quot;10363&quot;&gt;&lt;property id=&quot;20148&quot; value=&quot;5&quot;/&gt;&lt;property id=&quot;20300&quot; value=&quot;Slide 28&quot;/&gt;&lt;property id=&quot;20307&quot; value=&quot;300&quot;/&gt;&lt;/object&gt;&lt;object type=&quot;3&quot; unique_id=&quot;10364&quot;&gt;&lt;property id=&quot;20148&quot; value=&quot;5&quot;/&gt;&lt;property id=&quot;20300&quot; value=&quot;Slide 33&quot;/&gt;&lt;property id=&quot;20307&quot; value=&quot;301&quot;/&gt;&lt;/object&gt;&lt;object type=&quot;3&quot; unique_id=&quot;10365&quot;&gt;&lt;property id=&quot;20148&quot; value=&quot;5&quot;/&gt;&lt;property id=&quot;20300&quot; value=&quot;Slide 34&quot;/&gt;&lt;property id=&quot;20307&quot; value=&quot;302&quot;/&gt;&lt;/object&gt;&lt;object type=&quot;3&quot; unique_id=&quot;10366&quot;&gt;&lt;property id=&quot;20148&quot; value=&quot;5&quot;/&gt;&lt;property id=&quot;20300&quot; value=&quot;Slide 36&quot;/&gt;&lt;property id=&quot;20307&quot; value=&quot;30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Sunu1">
  <a:themeElements>
    <a:clrScheme name="Özel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64A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38B8C3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8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2485</TotalTime>
  <Words>861</Words>
  <Application>Microsoft Office PowerPoint</Application>
  <PresentationFormat>Ekran Gösterisi (4:3)</PresentationFormat>
  <Paragraphs>131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0" baseType="lpstr">
      <vt:lpstr>Sunu1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Arikan</dc:creator>
  <cp:lastModifiedBy>omu103</cp:lastModifiedBy>
  <cp:revision>266</cp:revision>
  <dcterms:created xsi:type="dcterms:W3CDTF">2013-07-18T08:50:31Z</dcterms:created>
  <dcterms:modified xsi:type="dcterms:W3CDTF">2019-02-27T08:11:59Z</dcterms:modified>
</cp:coreProperties>
</file>